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9"/>
  </p:notesMasterIdLst>
  <p:sldIdLst>
    <p:sldId id="293" r:id="rId2"/>
    <p:sldId id="295" r:id="rId3"/>
    <p:sldId id="267" r:id="rId4"/>
    <p:sldId id="296" r:id="rId5"/>
    <p:sldId id="297" r:id="rId6"/>
    <p:sldId id="298" r:id="rId7"/>
    <p:sldId id="299" r:id="rId8"/>
    <p:sldId id="300" r:id="rId9"/>
    <p:sldId id="303" r:id="rId10"/>
    <p:sldId id="302" r:id="rId11"/>
    <p:sldId id="304" r:id="rId12"/>
    <p:sldId id="305" r:id="rId13"/>
    <p:sldId id="301" r:id="rId14"/>
    <p:sldId id="307" r:id="rId15"/>
    <p:sldId id="310" r:id="rId16"/>
    <p:sldId id="309" r:id="rId17"/>
    <p:sldId id="308" r:id="rId18"/>
    <p:sldId id="311" r:id="rId19"/>
    <p:sldId id="320" r:id="rId20"/>
    <p:sldId id="313" r:id="rId21"/>
    <p:sldId id="312" r:id="rId22"/>
    <p:sldId id="314" r:id="rId23"/>
    <p:sldId id="315" r:id="rId24"/>
    <p:sldId id="316" r:id="rId25"/>
    <p:sldId id="317" r:id="rId26"/>
    <p:sldId id="318" r:id="rId27"/>
    <p:sldId id="31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44" d="100"/>
          <a:sy n="44" d="100"/>
        </p:scale>
        <p:origin x="4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85F3-A77E-408E-9F90-D3B01E2760CC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1C5F-1D0F-4256-BD1C-618DF4C9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4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6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696B-9374-4FC8-A4A4-DDB21E4308C9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57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682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30825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038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737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720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FDD-37C3-44C6-926E-30504FBD2D12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73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0D-36C2-4B2B-9620-3F481773C3BD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6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A0AE-82B0-4EE0-BB01-FCB58416881D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1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DD2A-9A58-465F-9A0F-1C8629BE06FE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0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FD41-B754-45DC-A522-98D3F864B24A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21B1-7A1E-426C-AF01-35749B7BF4ED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1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A041-F064-4634-BCB4-E288DF9234D4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7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B916-A8CC-4508-BDB7-A7C41CF51D78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0F88-DEEA-4445-973D-596FFE796746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6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D3-738E-482E-B8E9-37E700B6269C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8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74896E-ED42-4D61-895F-99B0D2E268F3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20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8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160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20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72.png"/><Relationship Id="rId5" Type="http://schemas.openxmlformats.org/officeDocument/2006/relationships/image" Target="../media/image30.png"/><Relationship Id="rId15" Type="http://schemas.openxmlformats.org/officeDocument/2006/relationships/image" Target="../media/image33.png"/><Relationship Id="rId10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966" y="1769540"/>
            <a:ext cx="9440034" cy="1828801"/>
          </a:xfrm>
        </p:spPr>
        <p:txBody>
          <a:bodyPr/>
          <a:lstStyle/>
          <a:p>
            <a:r>
              <a:rPr lang="en-US" altLang="ko-KR" b="1" dirty="0" smtClean="0"/>
              <a:t>Gaussian Process</a:t>
            </a:r>
            <a:endParaRPr lang="ko-KR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1966" y="3598339"/>
            <a:ext cx="9440034" cy="104986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Il-Chul Moon</a:t>
            </a:r>
            <a:br>
              <a:rPr lang="en-US" altLang="ko-KR" dirty="0" smtClean="0"/>
            </a:br>
            <a:r>
              <a:rPr lang="en-US" altLang="ko-KR" dirty="0" smtClean="0"/>
              <a:t>Dept. of Industrial and Systems Engineering</a:t>
            </a:r>
            <a:br>
              <a:rPr lang="en-US" altLang="ko-KR" dirty="0" smtClean="0"/>
            </a:br>
            <a:r>
              <a:rPr lang="en-US" altLang="ko-KR" dirty="0" smtClean="0"/>
              <a:t>KAIST</a:t>
            </a:r>
            <a:endParaRPr lang="en-US" altLang="ko-KR" dirty="0"/>
          </a:p>
          <a:p>
            <a:r>
              <a:rPr lang="en-US" altLang="ko-KR" dirty="0" smtClean="0">
                <a:hlinkClick r:id="rId2"/>
              </a:rPr>
              <a:t>icmoon@kaist.ac.kr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77005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1" y="-13664"/>
            <a:ext cx="9122229" cy="54434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 with Basis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0547" y="636814"/>
                <a:ext cx="8233546" cy="622118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b="0" dirty="0" smtClean="0"/>
                  <a:t>Linear regression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 smtClean="0"/>
                  <a:t> : weight vector of M dimension</a:t>
                </a:r>
              </a:p>
              <a:p>
                <a:pPr lvl="1"/>
                <a:r>
                  <a:rPr lang="en-US" altLang="ko-KR" dirty="0" smtClean="0"/>
                  <a:t>Or,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dirty="0" smtClean="0"/>
                  <a:t> : called a design matrix revealing the relation of the weight vector and the input vector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Previously,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 smtClean="0"/>
                  <a:t> is modeled as deterministic values</a:t>
                </a:r>
              </a:p>
              <a:p>
                <a:pPr lvl="1"/>
                <a:r>
                  <a:rPr lang="en-US" altLang="ko-KR" dirty="0" smtClean="0"/>
                  <a:t>Now,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is </a:t>
                </a:r>
                <a:r>
                  <a:rPr lang="en-US" altLang="ko-KR" dirty="0" smtClean="0"/>
                  <a:t>considered to be also probabilistically distributed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|0,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Normal distribution with zero mean 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 precision (or,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 smtClean="0"/>
                  <a:t> variance)</a:t>
                </a:r>
              </a:p>
              <a:p>
                <a:r>
                  <a:rPr lang="en-US" altLang="ko-KR" dirty="0" smtClean="0"/>
                  <a:t>Now, w probability distribution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Y probability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K : Gram matrix, k : kernel function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0547" y="636814"/>
                <a:ext cx="8233546" cy="622118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0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86250" y="0"/>
            <a:ext cx="6605750" cy="827314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Kernel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796392" y="889907"/>
                <a:ext cx="8311243" cy="57803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The kernel calculates the inner product of two vectors in a different space (preferably without explicitly representing the two vectors in the different space)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r>
                      <a:rPr lang="ko-KR" altLang="en-US" b="0" i="1" smtClean="0">
                        <a:latin typeface="Cambria Math"/>
                      </a:rPr>
                      <m:t>𝜑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Some common kernels are following :</a:t>
                </a:r>
              </a:p>
              <a:p>
                <a:pPr lvl="1"/>
                <a:r>
                  <a:rPr lang="en-US" altLang="ko-KR" dirty="0" smtClean="0"/>
                  <a:t>Polynomial(homogeneous)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Polynomial(inhomogeneous)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+1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Gaussian kernel function, a.k.a. Radial Basis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ko-KR" b="1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For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ko-KR" dirty="0" smtClean="0"/>
                  <a:t>. Sometimes parameterized using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Hyperbolic tangent, a.k.a. Sigmoid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𝜅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  <a:ea typeface="Cambria Math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altLang="ko-KR" b="0" dirty="0" smtClean="0">
                  <a:ea typeface="Cambria Math"/>
                </a:endParaRPr>
              </a:p>
              <a:p>
                <a:pPr lvl="2"/>
                <a:r>
                  <a:rPr lang="en-US" altLang="ko-KR" dirty="0" smtClean="0"/>
                  <a:t>For some(not every)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𝜅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&gt; 0 and c &lt; 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392" y="889907"/>
                <a:ext cx="8311243" cy="57803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2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0"/>
            <a:ext cx="8648700" cy="873579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Polynomial Kernel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599" y="873579"/>
                <a:ext cx="8425544" cy="598442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Imagine we have</a:t>
                </a:r>
              </a:p>
              <a:p>
                <a:pPr lvl="1"/>
                <a:r>
                  <a:rPr lang="en-US" altLang="ko-KR" b="1" dirty="0" smtClean="0"/>
                  <a:t>x</a:t>
                </a:r>
                <a:r>
                  <a:rPr lang="en-US" altLang="ko-KR" dirty="0" smtClean="0"/>
                  <a:t>=&lt;</a:t>
                </a:r>
                <a:r>
                  <a:rPr lang="en-US" altLang="ko-KR" i="1" dirty="0" smtClean="0"/>
                  <a:t>x</a:t>
                </a:r>
                <a:r>
                  <a:rPr lang="en-US" altLang="ko-KR" i="1" baseline="-25000" dirty="0" smtClean="0"/>
                  <a:t>1</a:t>
                </a:r>
                <a:r>
                  <a:rPr lang="en-US" altLang="ko-KR" i="1" dirty="0" smtClean="0"/>
                  <a:t>, x</a:t>
                </a:r>
                <a:r>
                  <a:rPr lang="en-US" altLang="ko-KR" i="1" baseline="-25000" dirty="0" smtClean="0"/>
                  <a:t>2</a:t>
                </a:r>
                <a:r>
                  <a:rPr lang="en-US" altLang="ko-KR" dirty="0" smtClean="0"/>
                  <a:t>&gt; and </a:t>
                </a:r>
                <a:r>
                  <a:rPr lang="en-US" altLang="ko-KR" b="1" dirty="0" smtClean="0"/>
                  <a:t>z</a:t>
                </a:r>
                <a:r>
                  <a:rPr lang="en-US" altLang="ko-KR" dirty="0" smtClean="0"/>
                  <a:t>=&lt;</a:t>
                </a:r>
                <a:r>
                  <a:rPr lang="en-US" altLang="ko-KR" i="1" dirty="0" smtClean="0"/>
                  <a:t>z</a:t>
                </a:r>
                <a:r>
                  <a:rPr lang="en-US" altLang="ko-KR" i="1" baseline="-25000" dirty="0" smtClean="0"/>
                  <a:t>1</a:t>
                </a:r>
                <a:r>
                  <a:rPr lang="en-US" altLang="ko-KR" i="1" dirty="0" smtClean="0"/>
                  <a:t>, z</a:t>
                </a:r>
                <a:r>
                  <a:rPr lang="en-US" altLang="ko-KR" i="1" baseline="-25000" dirty="0" smtClean="0"/>
                  <a:t>2</a:t>
                </a:r>
                <a:r>
                  <a:rPr lang="en-US" altLang="ko-KR" dirty="0" smtClean="0"/>
                  <a:t>&gt;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>
                    <a:latin typeface="Cambria Math" panose="02040503050406030204" pitchFamily="18" charset="0"/>
                  </a:rPr>
                  <a:t>Polynomial Kernel Function of degree 1</a:t>
                </a: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, 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, 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m:rPr>
                        <m:nor/>
                      </m:rPr>
                      <a:rPr lang="en-US" altLang="ko-KR" b="0" i="0" dirty="0" smtClean="0"/>
                      <m:t>=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b="0" i="1" dirty="0" smtClean="0"/>
                      <m:t>+</m:t>
                    </m:r>
                    <m:r>
                      <m:rPr>
                        <m:nor/>
                      </m:rPr>
                      <a:rPr lang="en-US" altLang="ko-KR" b="0" i="1" dirty="0" smtClean="0"/>
                      <m:t>x</m:t>
                    </m:r>
                    <m:r>
                      <m:rPr>
                        <m:nor/>
                      </m:rPr>
                      <a:rPr lang="en-US" altLang="ko-KR" b="0" i="1" baseline="-25000" dirty="0" smtClean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b="0" i="1" baseline="-25000" dirty="0" smtClean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=</m:t>
                    </m:r>
                    <m:r>
                      <m:rPr>
                        <m:nor/>
                      </m:rPr>
                      <a:rPr lang="en-US" altLang="ko-KR" b="1" dirty="0" smtClean="0"/>
                      <m:t>x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b="1" dirty="0" smtClean="0"/>
                      <m:t>z</m:t>
                    </m:r>
                  </m:oMath>
                </a14:m>
                <a:endParaRPr lang="en-US" altLang="ko-KR" b="1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2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rad>
                      <m:radPr>
                        <m:degHide m:val="on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b="0" i="1" baseline="-25000" dirty="0" smtClean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rad>
                      <m:radPr>
                        <m:deg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b="0" i="1" dirty="0" smtClean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b="0" i="1" dirty="0" smtClean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&gt;</m:t>
                    </m:r>
                  </m:oMath>
                </a14:m>
                <a:endParaRPr lang="en-US" altLang="ko-KR" dirty="0" smtClean="0"/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+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dirty="0"/>
                          <m:t>+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0" i="0" dirty="0" smtClean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1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3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i="1" dirty="0" smtClean="0">
                    <a:latin typeface="Cambria Math" panose="02040503050406030204" pitchFamily="18" charset="0"/>
                  </a:rPr>
                  <a:t>n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342900" lvl="1">
                  <a:buClr>
                    <a:schemeClr val="accent1"/>
                  </a:buClr>
                </a:pPr>
                <a:r>
                  <a:rPr lang="en-US" altLang="ko-KR" dirty="0" smtClean="0"/>
                  <a:t>Do we need to express and calculate the transformed coordinate values for </a:t>
                </a:r>
                <a:r>
                  <a:rPr lang="en-US" altLang="ko-KR" b="1" i="1" dirty="0" smtClean="0"/>
                  <a:t>x</a:t>
                </a:r>
                <a:r>
                  <a:rPr lang="en-US" altLang="ko-KR" dirty="0" smtClean="0"/>
                  <a:t> and </a:t>
                </a:r>
                <a:r>
                  <a:rPr lang="en-US" altLang="ko-KR" b="1" i="1" dirty="0" smtClean="0"/>
                  <a:t>z</a:t>
                </a:r>
                <a:r>
                  <a:rPr lang="en-US" altLang="ko-KR" dirty="0" smtClean="0"/>
                  <a:t> to know the polynomial kernel of </a:t>
                </a:r>
                <a:r>
                  <a:rPr lang="en-US" altLang="ko-KR" b="1" i="1" dirty="0" smtClean="0"/>
                  <a:t>K</a:t>
                </a:r>
                <a:r>
                  <a:rPr lang="en-US" altLang="ko-KR" dirty="0" smtClean="0"/>
                  <a:t>?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/>
                  <a:t>Do we need to convert the feature spaces to exploit the linear separation in the high order?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b="1" dirty="0" smtClean="0"/>
                  <a:t>Condition: only the inner product is computable with this trick</a:t>
                </a:r>
              </a:p>
              <a:p>
                <a:pPr marL="342900" lvl="1">
                  <a:buClr>
                    <a:schemeClr val="accent1"/>
                  </a:buClr>
                </a:pPr>
                <a:endParaRPr lang="en-US" altLang="ko-KR" b="1" dirty="0" smtClean="0"/>
              </a:p>
              <a:p>
                <a:pPr marL="342900" lvl="1">
                  <a:buClr>
                    <a:schemeClr val="accent1"/>
                  </a:buClr>
                </a:pPr>
                <a:endParaRPr lang="en-US" altLang="ko-KR" b="1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599" y="873579"/>
                <a:ext cx="8425544" cy="59844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24303" y="6315982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7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1" y="-13665"/>
            <a:ext cx="9122229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Modeling Noise with Gaussian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0547" y="881741"/>
                <a:ext cx="8233546" cy="561113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|0,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Observed value with noise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Latent, error-free value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Error term distributed by following the Gaussian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: Hyper-parameter of the error precision (or, variance considering the invert)</a:t>
                </a:r>
                <a:endParaRPr lang="en-US" altLang="ko-KR" b="1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Assuming that the error terms are independent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|0,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0547" y="881741"/>
                <a:ext cx="8233546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0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" y="41706"/>
            <a:ext cx="4210264" cy="100691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Marginal Gaussian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02217" y="8164"/>
                <a:ext cx="8012210" cy="684983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|0,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.=−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Second order term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m:rPr>
                        <m:nor/>
                      </m:rPr>
                      <a:rPr lang="en-US" altLang="ko-KR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𝑅𝑍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R becomes the precision matrix of Z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First order term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 None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|0,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2217" y="8164"/>
                <a:ext cx="8012210" cy="684983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249031" y="2275384"/>
                <a:ext cx="4727121" cy="748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altLang="ko-KR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l-GR" altLang="ko-KR" sz="1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  <m:r>
                                <a:rPr lang="en-US" altLang="ko-KR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ko-KR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9031" y="2275384"/>
                <a:ext cx="4727121" cy="748475"/>
              </a:xfrm>
              <a:prstGeom prst="rect">
                <a:avLst/>
              </a:prstGeom>
              <a:blipFill rotWithShape="0">
                <a:blip r:embed="rId3"/>
                <a:stretch>
                  <a:fillRect b="-4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6503" y="1048623"/>
                <a:ext cx="2993127" cy="1099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𝑀𝐵</m:t>
                                </m:r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𝐶𝑀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𝐶𝑀𝐵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400" dirty="0"/>
                            <m:t>C</m:t>
                          </m:r>
                          <m:r>
                            <m:rPr>
                              <m:nor/>
                            </m:rPr>
                            <a:rPr lang="en-US" altLang="ko-KR" sz="1400" dirty="0"/>
                            <m:t>)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3" y="1048623"/>
                <a:ext cx="2993127" cy="1099019"/>
              </a:xfrm>
              <a:prstGeom prst="rect">
                <a:avLst/>
              </a:prstGeom>
              <a:blipFill rotWithShape="0">
                <a:blip r:embed="rId4"/>
                <a:stretch>
                  <a:fillRect b="-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8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-13665"/>
            <a:ext cx="9579429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Marginal and Conditional Distribution of P(T)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, Precision Matrix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Two theorems on multivariate normal distributions</a:t>
                </a:r>
              </a:p>
              <a:p>
                <a:pPr lvl="1"/>
                <a:r>
                  <a:rPr lang="en-US" altLang="ko-KR" b="0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b="0" dirty="0" smtClean="0"/>
                  <a:t>One example </a:t>
                </a:r>
                <a:r>
                  <a:rPr lang="en-US" altLang="ko-KR" b="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Our ultimate question </a:t>
                </a:r>
                <a:r>
                  <a:rPr lang="en-US" altLang="ko-KR" dirty="0"/>
                  <a:t>a</a:t>
                </a:r>
                <a:r>
                  <a:rPr lang="en-US" altLang="ko-KR" dirty="0" smtClean="0"/>
                  <a:t>s a regression problem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=?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=!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" y="14194"/>
            <a:ext cx="4414497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Sampling of P(T)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60426" y="101291"/>
                <a:ext cx="7831573" cy="19917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Sampling T of 101 dimensions when points </a:t>
                </a:r>
              </a:p>
              <a:p>
                <a:pPr lvl="1"/>
                <a:r>
                  <a:rPr lang="en-US" altLang="ko-KR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=[−1,−0.98…,0.98,1]</m:t>
                    </m:r>
                  </m:oMath>
                </a14:m>
                <a:r>
                  <a:rPr lang="en-US" altLang="ko-KR" dirty="0" smtClean="0"/>
                  <a:t> in [-1,1]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0426" y="101291"/>
                <a:ext cx="7831573" cy="19917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67087" y="2133930"/>
            <a:ext cx="10692061" cy="2291213"/>
            <a:chOff x="328245" y="1058183"/>
            <a:chExt cx="10692061" cy="2291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328245" y="1058183"/>
                  <a:ext cx="3563323" cy="23880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45" y="1058183"/>
                  <a:ext cx="3563323" cy="238803"/>
                </a:xfrm>
                <a:prstGeom prst="rect">
                  <a:avLst/>
                </a:prstGeom>
                <a:blipFill>
                  <a:blip r:embed="rId3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)=(9,1,1,1,0.0001)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blipFill>
                  <a:blip r:embed="rId4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)=(1,9,1,1,0.0001)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blipFill>
                  <a:blip r:embed="rId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245" y="1315396"/>
              <a:ext cx="3563323" cy="2034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1568" y="1315396"/>
              <a:ext cx="3541790" cy="2034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18537" y="1296986"/>
              <a:ext cx="3601769" cy="2034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67086" y="4532662"/>
            <a:ext cx="10692062" cy="2284419"/>
            <a:chOff x="899743" y="3120337"/>
            <a:chExt cx="10692062" cy="2284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99745" y="3120337"/>
                  <a:ext cx="3563322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)=(1,1,9,1,0.0001)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45" y="3120337"/>
                  <a:ext cx="3563322" cy="232683"/>
                </a:xfrm>
                <a:prstGeom prst="rect">
                  <a:avLst/>
                </a:prstGeom>
                <a:blipFill>
                  <a:blip r:embed="rId9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)=(1,1,1,9,0.0001)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10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)=(1,1,1,1,0.01)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11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9743" y="3353016"/>
              <a:ext cx="3558297" cy="20517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3084" y="3353018"/>
              <a:ext cx="3626810" cy="205173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94806" y="3353019"/>
              <a:ext cx="3596999" cy="2051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612571" y="-13665"/>
                <a:ext cx="9579429" cy="9704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Mean and Covariance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12571" y="-13665"/>
                <a:ext cx="9579429" cy="9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8886" y="956785"/>
                <a:ext cx="9067800" cy="561113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+1)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+1)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pPr marL="36900" indent="0">
                  <a:buNone/>
                </a:pPr>
                <a:r>
                  <a:rPr lang="en-US" altLang="ko-KR" dirty="0"/>
                  <a:t>	</a:t>
                </a:r>
                <a:r>
                  <a:rPr lang="en-US" altLang="ko-KR" dirty="0" smtClean="0"/>
                  <a:t>	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𝑐𝑜𝑣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Future distribution given the past data</a:t>
                </a: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Remember the theorem introduced earlier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8886" y="956785"/>
                <a:ext cx="9067800" cy="561113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7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694" y="8289"/>
            <a:ext cx="9396651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Gaussian Process Regression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53866" y="555464"/>
                <a:ext cx="9424306" cy="1728159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Gaussian process regression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Models the predictive distribution given the past records,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Mean of the predictive distribution could be the most likely point estimation of the prediction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3866" y="555464"/>
                <a:ext cx="9424306" cy="17281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430409" y="2301072"/>
            <a:ext cx="7128738" cy="262016"/>
            <a:chOff x="3891567" y="1058183"/>
            <a:chExt cx="7128738" cy="262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)=(0.5,50,0,0,0.01)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,50,0,0,0.01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4430360" y="4586008"/>
            <a:ext cx="7128739" cy="232684"/>
            <a:chOff x="4463066" y="3120337"/>
            <a:chExt cx="7128739" cy="23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0,0,0,0.01)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5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)=(0.5,50,0,0,0.1)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6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4821" y="1426239"/>
            <a:ext cx="2555912" cy="1749667"/>
            <a:chOff x="7298871" y="638962"/>
            <a:chExt cx="4865474" cy="277332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8871" y="638962"/>
              <a:ext cx="4865474" cy="277332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890170" y="778329"/>
              <a:ext cx="2292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Squared Exponential </a:t>
              </a:r>
              <a:br>
                <a:rPr lang="en-US" altLang="ko-KR" dirty="0" smtClean="0"/>
              </a:br>
              <a:r>
                <a:rPr lang="en-US" altLang="ko-KR" dirty="0" smtClean="0"/>
                <a:t>with L=5</a:t>
              </a:r>
              <a:endParaRPr lang="ko-KR" alt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0408" y="2577095"/>
            <a:ext cx="3526969" cy="19880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7377" y="2580538"/>
            <a:ext cx="3601722" cy="19845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929" y="4818686"/>
            <a:ext cx="3600144" cy="2026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113" y="4807295"/>
            <a:ext cx="3621986" cy="20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7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-13665"/>
            <a:ext cx="9579429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Random 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Random process, a.k.a. stochastic process, is</a:t>
                </a:r>
              </a:p>
              <a:p>
                <a:pPr lvl="1"/>
                <a:r>
                  <a:rPr lang="en-US" altLang="ko-KR" dirty="0" smtClean="0"/>
                  <a:t>An infinite indexed collection of random variables,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Index parameter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Can be time, space….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/>
                  <a:t>A function,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where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Outcome of the underlying random experiment 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is a random variable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</a:t>
                </a:r>
                <a:r>
                  <a:rPr lang="en-US" altLang="ko-KR" dirty="0" smtClean="0"/>
                  <a:t>deterministic function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, a sample function</a:t>
                </a:r>
                <a:endParaRPr lang="en-US" altLang="ko-KR" dirty="0"/>
              </a:p>
              <a:p>
                <a:r>
                  <a:rPr lang="en-US" altLang="ko-KR" dirty="0" smtClean="0"/>
                  <a:t>Example of random process</a:t>
                </a:r>
              </a:p>
              <a:p>
                <a:pPr lvl="1"/>
                <a:r>
                  <a:rPr lang="en-US" altLang="ko-KR" dirty="0" smtClean="0"/>
                  <a:t>Gaussian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7560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, a random variable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following a Gaussian distribution</a:t>
                </a:r>
              </a:p>
              <a:p>
                <a:pPr lvl="2"/>
                <a:r>
                  <a:rPr lang="en-US" altLang="ko-KR" dirty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dirty="0" smtClean="0"/>
                  <a:t>, a deterministic curve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69" y="3998422"/>
            <a:ext cx="4417131" cy="24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Simple Continuous Domain Analysis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5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Hyper-parameters of Gaussian Process Regression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0039" y="603152"/>
                <a:ext cx="9424306" cy="3982855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Actually,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Need to learn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Going back to the linear regression parameter optimization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Find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No closed form solution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Need approximation; and Long derivation…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Or, we can use a probabilistic programming framework, i.e.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Theano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TensorFlow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….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0039" y="603152"/>
                <a:ext cx="9424306" cy="39828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36531" y="4586007"/>
            <a:ext cx="7128739" cy="232684"/>
            <a:chOff x="4463066" y="3120337"/>
            <a:chExt cx="7128739" cy="23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0,0,0,0.01)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5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)=(0.5,50,0,0,0.1)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6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0" y="4818685"/>
            <a:ext cx="3600144" cy="2026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284" y="4807294"/>
            <a:ext cx="3621986" cy="2046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478" y="4818685"/>
            <a:ext cx="3613007" cy="204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017421" y="4610431"/>
                <a:ext cx="4146924" cy="19686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1.377,1.122,1.384,1.858,9.980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421" y="4610431"/>
                <a:ext cx="4146924" cy="196864"/>
              </a:xfrm>
              <a:prstGeom prst="rect">
                <a:avLst/>
              </a:prstGeom>
              <a:blipFill>
                <a:blip r:embed="rId10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7452192" y="5114015"/>
            <a:ext cx="636104" cy="1457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14" y="2097086"/>
            <a:ext cx="7438511" cy="4578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Probabilistic Programming for </a:t>
            </a:r>
            <a:r>
              <a:rPr lang="en-US" altLang="ko-KR" sz="3200" dirty="0" err="1" smtClean="0"/>
              <a:t>Hyperparameter</a:t>
            </a:r>
            <a:r>
              <a:rPr lang="en-US" altLang="ko-KR" sz="3200" dirty="0" smtClean="0"/>
              <a:t> Learning of GP (1)</a:t>
            </a:r>
            <a:endParaRPr lang="ko-KR" alt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21</a:t>
            </a:fld>
            <a:endParaRPr lang="ko-KR" alt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611757" y="2902226"/>
            <a:ext cx="2003241" cy="2133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4814" y="690842"/>
                <a:ext cx="9424306" cy="111963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814" y="690842"/>
                <a:ext cx="9424306" cy="11196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324" y="2683151"/>
            <a:ext cx="53911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7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Probabilistic Programming for </a:t>
            </a:r>
            <a:r>
              <a:rPr lang="en-US" altLang="ko-KR" sz="3200" dirty="0" err="1" smtClean="0"/>
              <a:t>Hyperparameter</a:t>
            </a:r>
            <a:r>
              <a:rPr lang="en-US" altLang="ko-KR" sz="3200" dirty="0" smtClean="0"/>
              <a:t> Learning of GP (2)</a:t>
            </a:r>
            <a:endParaRPr lang="ko-KR" alt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32242" y="591761"/>
                <a:ext cx="7478929" cy="18535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342900" lvl="1" indent="-306000">
                  <a:buFont typeface="Wingdings 2" charset="2"/>
                  <a:buChar char="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dirty="0"/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2242" y="591761"/>
                <a:ext cx="7478929" cy="18535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56" y="2257003"/>
            <a:ext cx="8161368" cy="44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Gaussian Process Classifier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070" y="3438524"/>
                <a:ext cx="11370794" cy="3419476"/>
              </a:xfrm>
            </p:spPr>
            <p:txBody>
              <a:bodyPr>
                <a:normAutofit/>
              </a:bodyPr>
              <a:lstStyle/>
              <a:p>
                <a:pPr marL="342900" lvl="1" indent="-306000">
                  <a:buFont typeface="Wingdings 2" charset="2"/>
                  <a:buChar char=""/>
                </a:pPr>
                <a:r>
                  <a:rPr lang="en-US" altLang="ko-KR" sz="2400" dirty="0" smtClean="0">
                    <a:latin typeface="Cambria Math" panose="02040503050406030204" pitchFamily="18" charset="0"/>
                  </a:rPr>
                  <a:t>Logistic regression : sigmoid function(logistic function) + linear regression</a:t>
                </a:r>
              </a:p>
              <a:p>
                <a:pPr marL="648900" lvl="2" indent="-306000"/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800" dirty="0"/>
              </a:p>
              <a:p>
                <a:r>
                  <a:rPr lang="en-US" altLang="ko-KR" sz="2400" dirty="0" smtClean="0">
                    <a:latin typeface="Cambria Math" panose="02040503050406030204" pitchFamily="18" charset="0"/>
                  </a:rPr>
                  <a:t>Gaussian process classifier : sigmoid function(logistic function) + Gaussian process regression</a:t>
                </a:r>
              </a:p>
              <a:p>
                <a:pPr lvl="1"/>
                <a:r>
                  <a:rPr lang="en-US" altLang="ko-KR" sz="2000" dirty="0" smtClean="0"/>
                  <a:t>Gaussian process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 Gaussian process classifier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ko-KR" sz="2000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sz="200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∈{0,1}</m:t>
                    </m:r>
                  </m:oMath>
                </a14:m>
                <a:r>
                  <a:rPr lang="en-US" altLang="ko-KR" sz="200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, then the objective function to optimize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ko-KR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ko-KR" altLang="en-US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sz="180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070" y="3438524"/>
                <a:ext cx="11370794" cy="3419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756" y="1879952"/>
            <a:ext cx="3589352" cy="16623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126794" y="2733607"/>
            <a:ext cx="597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70810" y="573367"/>
            <a:ext cx="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9892" y="25489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054786" y="933407"/>
            <a:ext cx="5976664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756" y="7487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97754" y="50459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P(Y=</a:t>
            </a:r>
            <a:r>
              <a:rPr lang="en-US" altLang="ko-KR" b="1" dirty="0" err="1" smtClean="0">
                <a:solidFill>
                  <a:srgbClr val="C00000"/>
                </a:solidFill>
              </a:rPr>
              <a:t>y</a:t>
            </a:r>
            <a:r>
              <a:rPr lang="en-US" altLang="ko-KR" b="1" dirty="0" err="1" smtClean="0"/>
              <a:t>|X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53680" y="5048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P(Y=</a:t>
            </a:r>
            <a:r>
              <a:rPr lang="en-US" altLang="ko-KR" b="1" dirty="0" err="1" smtClean="0">
                <a:solidFill>
                  <a:srgbClr val="00B050"/>
                </a:solidFill>
              </a:rPr>
              <a:t>y</a:t>
            </a:r>
            <a:r>
              <a:rPr lang="en-US" altLang="ko-KR" b="1" dirty="0" err="1" smtClean="0"/>
              <a:t>|X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268466" y="1019048"/>
            <a:ext cx="5718748" cy="1648918"/>
          </a:xfrm>
          <a:prstGeom prst="line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268466" y="974078"/>
            <a:ext cx="5703758" cy="1693888"/>
          </a:xfrm>
          <a:prstGeom prst="lin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Freeform 24"/>
          <p:cNvSpPr/>
          <p:nvPr/>
        </p:nvSpPr>
        <p:spPr>
          <a:xfrm>
            <a:off x="1285066" y="1011876"/>
            <a:ext cx="5643797" cy="1661573"/>
          </a:xfrm>
          <a:custGeom>
            <a:avLst/>
            <a:gdLst>
              <a:gd name="connsiteX0" fmla="*/ 0 w 5643797"/>
              <a:gd name="connsiteY0" fmla="*/ 0 h 1661573"/>
              <a:gd name="connsiteX1" fmla="*/ 1806315 w 5643797"/>
              <a:gd name="connsiteY1" fmla="*/ 202367 h 1661573"/>
              <a:gd name="connsiteX2" fmla="*/ 2803161 w 5643797"/>
              <a:gd name="connsiteY2" fmla="*/ 816964 h 1661573"/>
              <a:gd name="connsiteX3" fmla="*/ 4174761 w 5643797"/>
              <a:gd name="connsiteY3" fmla="*/ 1536492 h 1661573"/>
              <a:gd name="connsiteX4" fmla="*/ 5643797 w 5643797"/>
              <a:gd name="connsiteY4" fmla="*/ 1656413 h 166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797" h="1661573">
                <a:moveTo>
                  <a:pt x="0" y="0"/>
                </a:moveTo>
                <a:cubicBezTo>
                  <a:pt x="669561" y="33103"/>
                  <a:pt x="1339122" y="66206"/>
                  <a:pt x="1806315" y="202367"/>
                </a:cubicBezTo>
                <a:cubicBezTo>
                  <a:pt x="2273508" y="338528"/>
                  <a:pt x="2408420" y="594610"/>
                  <a:pt x="2803161" y="816964"/>
                </a:cubicBezTo>
                <a:cubicBezTo>
                  <a:pt x="3197902" y="1039318"/>
                  <a:pt x="3701322" y="1396584"/>
                  <a:pt x="4174761" y="1536492"/>
                </a:cubicBezTo>
                <a:cubicBezTo>
                  <a:pt x="4648200" y="1676400"/>
                  <a:pt x="5145998" y="1666406"/>
                  <a:pt x="5643797" y="16564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Freeform 26"/>
          <p:cNvSpPr/>
          <p:nvPr/>
        </p:nvSpPr>
        <p:spPr>
          <a:xfrm>
            <a:off x="1277571" y="981896"/>
            <a:ext cx="5643797" cy="1686393"/>
          </a:xfrm>
          <a:custGeom>
            <a:avLst/>
            <a:gdLst>
              <a:gd name="connsiteX0" fmla="*/ 0 w 5643797"/>
              <a:gd name="connsiteY0" fmla="*/ 1686393 h 1686393"/>
              <a:gd name="connsiteX1" fmla="*/ 1933731 w 5643797"/>
              <a:gd name="connsiteY1" fmla="*/ 1536492 h 1686393"/>
              <a:gd name="connsiteX2" fmla="*/ 2825646 w 5643797"/>
              <a:gd name="connsiteY2" fmla="*/ 869429 h 1686393"/>
              <a:gd name="connsiteX3" fmla="*/ 3672590 w 5643797"/>
              <a:gd name="connsiteY3" fmla="*/ 202367 h 1686393"/>
              <a:gd name="connsiteX4" fmla="*/ 5643797 w 5643797"/>
              <a:gd name="connsiteY4" fmla="*/ 0 h 168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797" h="1686393">
                <a:moveTo>
                  <a:pt x="0" y="1686393"/>
                </a:moveTo>
                <a:cubicBezTo>
                  <a:pt x="731395" y="1679523"/>
                  <a:pt x="1462790" y="1672653"/>
                  <a:pt x="1933731" y="1536492"/>
                </a:cubicBezTo>
                <a:cubicBezTo>
                  <a:pt x="2404672" y="1400331"/>
                  <a:pt x="2535836" y="1091783"/>
                  <a:pt x="2825646" y="869429"/>
                </a:cubicBezTo>
                <a:cubicBezTo>
                  <a:pt x="3115456" y="647075"/>
                  <a:pt x="3202898" y="347272"/>
                  <a:pt x="3672590" y="202367"/>
                </a:cubicBezTo>
                <a:cubicBezTo>
                  <a:pt x="4142282" y="57462"/>
                  <a:pt x="4893039" y="28731"/>
                  <a:pt x="5643797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eft Arrow 27"/>
          <p:cNvSpPr/>
          <p:nvPr/>
        </p:nvSpPr>
        <p:spPr>
          <a:xfrm>
            <a:off x="1248643" y="2793092"/>
            <a:ext cx="2794475" cy="732602"/>
          </a:xfrm>
          <a:prstGeom prst="lef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Classify as </a:t>
            </a:r>
            <a:r>
              <a:rPr lang="en-US" altLang="ko-KR" b="1" dirty="0" smtClean="0">
                <a:solidFill>
                  <a:srgbClr val="00B050"/>
                </a:solidFill>
              </a:rPr>
              <a:t>y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4099259" y="2793093"/>
            <a:ext cx="2822109" cy="732602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Classify as </a:t>
            </a:r>
            <a:r>
              <a:rPr lang="en-US" altLang="ko-KR" b="1" dirty="0">
                <a:solidFill>
                  <a:srgbClr val="C00000"/>
                </a:solidFill>
              </a:rPr>
              <a:t>y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285066" y="1873811"/>
            <a:ext cx="5658787" cy="869429"/>
          </a:xfrm>
          <a:custGeom>
            <a:avLst/>
            <a:gdLst>
              <a:gd name="connsiteX0" fmla="*/ 7495 w 5658787"/>
              <a:gd name="connsiteY0" fmla="*/ 809469 h 869429"/>
              <a:gd name="connsiteX1" fmla="*/ 2780675 w 5658787"/>
              <a:gd name="connsiteY1" fmla="*/ 0 h 869429"/>
              <a:gd name="connsiteX2" fmla="*/ 5658787 w 5658787"/>
              <a:gd name="connsiteY2" fmla="*/ 816964 h 869429"/>
              <a:gd name="connsiteX3" fmla="*/ 5658787 w 5658787"/>
              <a:gd name="connsiteY3" fmla="*/ 861934 h 869429"/>
              <a:gd name="connsiteX4" fmla="*/ 0 w 5658787"/>
              <a:gd name="connsiteY4" fmla="*/ 869429 h 869429"/>
              <a:gd name="connsiteX5" fmla="*/ 7495 w 5658787"/>
              <a:gd name="connsiteY5" fmla="*/ 809469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58787" h="869429">
                <a:moveTo>
                  <a:pt x="7495" y="809469"/>
                </a:moveTo>
                <a:lnTo>
                  <a:pt x="2780675" y="0"/>
                </a:lnTo>
                <a:lnTo>
                  <a:pt x="5658787" y="816964"/>
                </a:lnTo>
                <a:lnTo>
                  <a:pt x="5658787" y="861934"/>
                </a:lnTo>
                <a:lnTo>
                  <a:pt x="0" y="869429"/>
                </a:lnTo>
                <a:lnTo>
                  <a:pt x="7495" y="80946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Freeform 30"/>
          <p:cNvSpPr/>
          <p:nvPr/>
        </p:nvSpPr>
        <p:spPr>
          <a:xfrm>
            <a:off x="1337531" y="1896296"/>
            <a:ext cx="5576341" cy="824459"/>
          </a:xfrm>
          <a:custGeom>
            <a:avLst/>
            <a:gdLst>
              <a:gd name="connsiteX0" fmla="*/ 0 w 5576341"/>
              <a:gd name="connsiteY0" fmla="*/ 786984 h 824459"/>
              <a:gd name="connsiteX1" fmla="*/ 1161738 w 5576341"/>
              <a:gd name="connsiteY1" fmla="*/ 779488 h 824459"/>
              <a:gd name="connsiteX2" fmla="*/ 1963712 w 5576341"/>
              <a:gd name="connsiteY2" fmla="*/ 659567 h 824459"/>
              <a:gd name="connsiteX3" fmla="*/ 2443397 w 5576341"/>
              <a:gd name="connsiteY3" fmla="*/ 367259 h 824459"/>
              <a:gd name="connsiteX4" fmla="*/ 2750696 w 5576341"/>
              <a:gd name="connsiteY4" fmla="*/ 0 h 824459"/>
              <a:gd name="connsiteX5" fmla="*/ 3680086 w 5576341"/>
              <a:gd name="connsiteY5" fmla="*/ 532151 h 824459"/>
              <a:gd name="connsiteX6" fmla="*/ 4242217 w 5576341"/>
              <a:gd name="connsiteY6" fmla="*/ 727023 h 824459"/>
              <a:gd name="connsiteX7" fmla="*/ 4669437 w 5576341"/>
              <a:gd name="connsiteY7" fmla="*/ 786984 h 824459"/>
              <a:gd name="connsiteX8" fmla="*/ 5418945 w 5576341"/>
              <a:gd name="connsiteY8" fmla="*/ 794479 h 824459"/>
              <a:gd name="connsiteX9" fmla="*/ 5576341 w 5576341"/>
              <a:gd name="connsiteY9" fmla="*/ 794479 h 824459"/>
              <a:gd name="connsiteX10" fmla="*/ 5576341 w 5576341"/>
              <a:gd name="connsiteY10" fmla="*/ 824459 h 824459"/>
              <a:gd name="connsiteX11" fmla="*/ 0 w 5576341"/>
              <a:gd name="connsiteY11" fmla="*/ 786984 h 82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76341" h="824459">
                <a:moveTo>
                  <a:pt x="0" y="786984"/>
                </a:moveTo>
                <a:lnTo>
                  <a:pt x="1161738" y="779488"/>
                </a:lnTo>
                <a:lnTo>
                  <a:pt x="1963712" y="659567"/>
                </a:lnTo>
                <a:lnTo>
                  <a:pt x="2443397" y="367259"/>
                </a:lnTo>
                <a:lnTo>
                  <a:pt x="2750696" y="0"/>
                </a:lnTo>
                <a:lnTo>
                  <a:pt x="3680086" y="532151"/>
                </a:lnTo>
                <a:lnTo>
                  <a:pt x="4242217" y="727023"/>
                </a:lnTo>
                <a:lnTo>
                  <a:pt x="4669437" y="786984"/>
                </a:lnTo>
                <a:lnTo>
                  <a:pt x="5418945" y="794479"/>
                </a:lnTo>
                <a:lnTo>
                  <a:pt x="5576341" y="794479"/>
                </a:lnTo>
                <a:lnTo>
                  <a:pt x="5576341" y="824459"/>
                </a:lnTo>
                <a:lnTo>
                  <a:pt x="0" y="786984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15426" y="1437463"/>
                <a:ext cx="1312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/>
                  <a:t>Bayes Risk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426" y="1437463"/>
                <a:ext cx="1312154" cy="646331"/>
              </a:xfrm>
              <a:prstGeom prst="rect">
                <a:avLst/>
              </a:prstGeom>
              <a:blipFill>
                <a:blip r:embed="rId4"/>
                <a:stretch>
                  <a:fillRect l="-3721" t="-5660" r="-930"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/>
          <p:cNvSpPr/>
          <p:nvPr/>
        </p:nvSpPr>
        <p:spPr>
          <a:xfrm>
            <a:off x="4995131" y="1791365"/>
            <a:ext cx="1933732" cy="367259"/>
          </a:xfrm>
          <a:custGeom>
            <a:avLst/>
            <a:gdLst>
              <a:gd name="connsiteX0" fmla="*/ 1933732 w 1933732"/>
              <a:gd name="connsiteY0" fmla="*/ 0 h 367259"/>
              <a:gd name="connsiteX1" fmla="*/ 697043 w 1933732"/>
              <a:gd name="connsiteY1" fmla="*/ 74951 h 367259"/>
              <a:gd name="connsiteX2" fmla="*/ 0 w 1933732"/>
              <a:gd name="connsiteY2" fmla="*/ 367259 h 36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732" h="367259">
                <a:moveTo>
                  <a:pt x="1933732" y="0"/>
                </a:moveTo>
                <a:cubicBezTo>
                  <a:pt x="1476531" y="6870"/>
                  <a:pt x="1019331" y="13741"/>
                  <a:pt x="697043" y="74951"/>
                </a:cubicBezTo>
                <a:cubicBezTo>
                  <a:pt x="374755" y="136161"/>
                  <a:pt x="187377" y="251710"/>
                  <a:pt x="0" y="367259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103458" y="25850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/>
              <a:t>X</a:t>
            </a:r>
            <a:endParaRPr lang="ko-KR" altLang="en-US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892" y="-1171"/>
            <a:ext cx="2570774" cy="1933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42352" y="245787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Sigmoid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Bayesian Optimization with Gaussian Process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0039" y="603152"/>
            <a:ext cx="9424306" cy="398285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Imagine we have a sequence of experiments that we can set the input as we want</a:t>
            </a:r>
          </a:p>
          <a:p>
            <a:pPr lvl="1"/>
            <a:r>
              <a:rPr lang="en-US" altLang="ko-KR" dirty="0" smtClean="0"/>
              <a:t>The experiment result should be maximized</a:t>
            </a:r>
          </a:p>
          <a:p>
            <a:pPr lvl="1"/>
            <a:r>
              <a:rPr lang="en-US" altLang="ko-KR" dirty="0" smtClean="0"/>
              <a:t>We don’t know the underlying function generating the experiment results</a:t>
            </a:r>
          </a:p>
          <a:p>
            <a:pPr lvl="1"/>
            <a:r>
              <a:rPr lang="en-US" altLang="ko-KR" dirty="0" smtClean="0"/>
              <a:t>The result and the input are continuous</a:t>
            </a:r>
          </a:p>
          <a:p>
            <a:pPr lvl="1"/>
            <a:r>
              <a:rPr lang="en-US" altLang="ko-KR" dirty="0" smtClean="0"/>
              <a:t>The result have a stochastic element</a:t>
            </a:r>
          </a:p>
          <a:p>
            <a:r>
              <a:rPr lang="en-US" altLang="ko-KR" dirty="0" smtClean="0"/>
              <a:t>Previous approaches include search methods</a:t>
            </a:r>
          </a:p>
          <a:p>
            <a:pPr lvl="1"/>
            <a:r>
              <a:rPr lang="en-US" altLang="ko-KR" dirty="0"/>
              <a:t>Grid search : </a:t>
            </a:r>
            <a:r>
              <a:rPr lang="en-US" altLang="ko-KR" dirty="0" smtClean="0"/>
              <a:t>no learning of underlying function</a:t>
            </a:r>
          </a:p>
          <a:p>
            <a:pPr lvl="2"/>
            <a:r>
              <a:rPr lang="en-US" altLang="ko-KR" dirty="0" smtClean="0"/>
              <a:t>Fixed sampling inputs</a:t>
            </a:r>
            <a:endParaRPr lang="ko-KR" altLang="en-US" dirty="0"/>
          </a:p>
          <a:p>
            <a:pPr lvl="1"/>
            <a:r>
              <a:rPr lang="en-US" altLang="ko-KR" dirty="0" smtClean="0"/>
              <a:t>Binary search : learning of constraints, not the function</a:t>
            </a:r>
          </a:p>
          <a:p>
            <a:pPr lvl="2"/>
            <a:r>
              <a:rPr lang="en-US" altLang="ko-KR" dirty="0" smtClean="0"/>
              <a:t>Adaptively change </a:t>
            </a:r>
            <a:r>
              <a:rPr lang="en-US" altLang="ko-KR" dirty="0"/>
              <a:t>sampling</a:t>
            </a:r>
            <a:r>
              <a:rPr lang="en-US" altLang="ko-KR" dirty="0" smtClean="0"/>
              <a:t> inputs</a:t>
            </a:r>
          </a:p>
          <a:p>
            <a:r>
              <a:rPr lang="en-US" altLang="ko-KR" dirty="0" smtClean="0"/>
              <a:t>Integration of learning underlying function and selecting the next </a:t>
            </a:r>
            <a:r>
              <a:rPr lang="en-US" altLang="ko-KR" dirty="0"/>
              <a:t>sampling</a:t>
            </a:r>
            <a:r>
              <a:rPr lang="en-US" altLang="ko-KR" dirty="0" smtClean="0"/>
              <a:t> input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1921"/>
            <a:ext cx="2880000" cy="2214000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94782" y="4621921"/>
            <a:ext cx="2880000" cy="2214000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9564" y="4621921"/>
            <a:ext cx="2880000" cy="2214000"/>
          </a:xfrm>
          <a:prstGeom prst="rect">
            <a:avLst/>
          </a:prstGeom>
        </p:spPr>
      </p:pic>
      <p:pic>
        <p:nvPicPr>
          <p:cNvPr id="14" name="Picture 1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84345" y="4621921"/>
            <a:ext cx="2880000" cy="22140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880000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ight Arrow 18"/>
          <p:cNvSpPr/>
          <p:nvPr/>
        </p:nvSpPr>
        <p:spPr>
          <a:xfrm>
            <a:off x="5937131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ight Arrow 19"/>
          <p:cNvSpPr/>
          <p:nvPr/>
        </p:nvSpPr>
        <p:spPr>
          <a:xfrm>
            <a:off x="9069564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6"/>
            <a:ext cx="10163267" cy="76661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Acquisition Function: Maximum Probability of Improvement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1013" y="1000717"/>
                <a:ext cx="9424306" cy="559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Acquisition function</a:t>
                </a:r>
              </a:p>
              <a:p>
                <a:pPr lvl="1"/>
                <a:r>
                  <a:rPr lang="en-US" altLang="ko-KR" dirty="0" smtClean="0"/>
                  <a:t>Gaussian process provides the predicted mean and the predicted std. on any point</a:t>
                </a:r>
              </a:p>
              <a:p>
                <a:pPr lvl="2"/>
                <a:r>
                  <a:rPr lang="en-US" altLang="ko-KR" dirty="0" smtClean="0"/>
                  <a:t>Any point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Next sampling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Predicted mean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potential optimized value</a:t>
                </a:r>
              </a:p>
              <a:p>
                <a:pPr lvl="2"/>
                <a:r>
                  <a:rPr lang="en-US" altLang="ko-KR" dirty="0" smtClean="0">
                    <a:sym typeface="Wingdings" panose="05000000000000000000" pitchFamily="2" charset="2"/>
                  </a:rPr>
                  <a:t>Predicted std.  potential risk of getting a value deviating from the mean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Need a policy for sampling, and this policy is the acquisition function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Maximum probability of improvement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Selects a sampling input with the highest probability of improving the current optimized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with some margin, </a:t>
                </a:r>
                <a:r>
                  <a:rPr lang="en-US" altLang="ko-KR" i="1" dirty="0" smtClean="0">
                    <a:sym typeface="Wingdings" panose="05000000000000000000" pitchFamily="2" charset="2"/>
                  </a:rPr>
                  <a:t>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𝑀𝑃𝐼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≥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i="1" dirty="0" smtClean="0">
                    <a:sym typeface="Wingdings" panose="05000000000000000000" pitchFamily="2" charset="2"/>
                  </a:rPr>
                  <a:t/>
                </a:r>
                <a:br>
                  <a:rPr lang="en-US" altLang="ko-KR" i="1" dirty="0" smtClean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≥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𝑚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i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i="1" dirty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altLang="ko-KR" b="0" i="1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:endParaRPr lang="en-US" altLang="ko-KR" i="1" dirty="0" smtClean="0">
                  <a:sym typeface="Wingdings" panose="05000000000000000000" pitchFamily="2" charset="2"/>
                </a:endParaRPr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1013" y="1000717"/>
                <a:ext cx="9424306" cy="55988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5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418123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Acquisition Function: Maximum Expected Improvement</a:t>
            </a:r>
            <a:endParaRPr lang="ko-KR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1092" y="420130"/>
                <a:ext cx="10374227" cy="64378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Maximum expected improvement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A problem of maximum probability of improvement is</a:t>
                </a:r>
              </a:p>
              <a:p>
                <a:pPr lvl="2"/>
                <a:r>
                  <a:rPr lang="en-US" altLang="ko-KR" dirty="0" smtClean="0">
                    <a:sym typeface="Wingdings" panose="05000000000000000000" pitchFamily="2" charset="2"/>
                  </a:rPr>
                  <a:t>Introducing another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hyperparameter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en-US" altLang="ko-KR" i="1" dirty="0" smtClean="0">
                    <a:sym typeface="Wingdings" panose="05000000000000000000" pitchFamily="2" charset="2"/>
                  </a:rPr>
                  <a:t>m</a:t>
                </a:r>
              </a:p>
              <a:p>
                <a:pPr lvl="1"/>
                <a:r>
                  <a:rPr lang="en-US" altLang="ko-KR" b="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Why not take an expectation over the range of m which is from 0 to infinite</a:t>
                </a:r>
              </a:p>
              <a:p>
                <a:r>
                  <a:rPr lang="en-US" altLang="ko-KR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𝑦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=1,…,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𝑢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m:rPr>
                        <m:nor/>
                      </m:rPr>
                      <a:rPr lang="en-US" altLang="ko-KR" dirty="0"/>
                      <m:t>,</m:t>
                    </m:r>
                    <m:r>
                      <a:rPr lang="en-US" altLang="ko-KR" i="1">
                        <a:latin typeface="Cambria Math"/>
                      </a:rPr>
                      <m:t>𝑣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𝒟</m:t>
                    </m:r>
                    <m:r>
                      <m:rPr>
                        <m:nor/>
                      </m:rPr>
                      <a:rPr lang="en-US" altLang="ko-KR" dirty="0"/>
                      <m:t>),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r>
                      <m:rPr>
                        <m:nor/>
                      </m:rPr>
                      <a:rPr lang="en-US" altLang="ko-KR" dirty="0"/>
                      <m:t> =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𝑀𝐸𝐼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/>
                          </a:rPr>
                          <m:t>ⅆ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/>
                          </a:rPr>
                          <m:t>ⅆ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𝑑𝑚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,∞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{0≤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}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∩{0≤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d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nary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nary>
                      <m:nary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√2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√2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1092" y="420130"/>
                <a:ext cx="10374227" cy="64378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26</a:t>
            </a:fld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75551" y="3318272"/>
                <a:ext cx="1925527" cy="57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" y="3318272"/>
                <a:ext cx="1925527" cy="572914"/>
              </a:xfrm>
              <a:prstGeom prst="rect">
                <a:avLst/>
              </a:prstGeom>
              <a:blipFill>
                <a:blip r:embed="rId3"/>
                <a:stretch>
                  <a:fillRect l="-5063" t="-179787" r="-4114" b="-26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2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949"/>
            <a:ext cx="3992336" cy="76661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Bayesian Optimization Result</a:t>
            </a:r>
            <a:endParaRPr lang="ko-KR" alt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0845" y="1353317"/>
            <a:ext cx="3568398" cy="5031154"/>
          </a:xfrm>
        </p:spPr>
        <p:txBody>
          <a:bodyPr/>
          <a:lstStyle/>
          <a:p>
            <a:r>
              <a:rPr lang="en-US" altLang="ko-KR" dirty="0" smtClean="0"/>
              <a:t>A case of Bayesian optimization</a:t>
            </a:r>
          </a:p>
          <a:p>
            <a:pPr lvl="1"/>
            <a:r>
              <a:rPr lang="en-US" altLang="ko-KR" dirty="0" smtClean="0"/>
              <a:t>Sampling based upon the maximum expected  improvement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6319" y="141259"/>
            <a:ext cx="261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Sampling, Learned Function…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86645" y="79704"/>
            <a:ext cx="241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Prob. Of Improvement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83902" y="79704"/>
            <a:ext cx="24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Expected Improvement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318" y="449036"/>
            <a:ext cx="8305681" cy="63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2641" y="-13665"/>
            <a:ext cx="8489359" cy="970450"/>
          </a:xfrm>
        </p:spPr>
        <p:txBody>
          <a:bodyPr/>
          <a:lstStyle/>
          <a:p>
            <a:r>
              <a:rPr lang="en-US" altLang="ko-KR" dirty="0" smtClean="0"/>
              <a:t>Continuous Domain Data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547" y="881743"/>
            <a:ext cx="8233546" cy="21717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Real-world, many continuous domain</a:t>
            </a:r>
          </a:p>
          <a:p>
            <a:pPr lvl="1"/>
            <a:r>
              <a:rPr lang="en-US" altLang="ko-KR" dirty="0" smtClean="0"/>
              <a:t>Time, Space, </a:t>
            </a:r>
            <a:r>
              <a:rPr lang="en-US" altLang="ko-KR" dirty="0" err="1" smtClean="0"/>
              <a:t>Spatio</a:t>
            </a:r>
            <a:r>
              <a:rPr lang="en-US" altLang="ko-KR" dirty="0" smtClean="0"/>
              <a:t>-Temporal….</a:t>
            </a:r>
          </a:p>
          <a:p>
            <a:pPr lvl="2"/>
            <a:r>
              <a:rPr lang="en-US" altLang="ko-KR" dirty="0" smtClean="0"/>
              <a:t>Discrete time vs. </a:t>
            </a:r>
            <a:r>
              <a:rPr lang="en-US" altLang="ko-KR" b="1" dirty="0" smtClean="0"/>
              <a:t>Continuous time</a:t>
            </a:r>
          </a:p>
          <a:p>
            <a:r>
              <a:rPr lang="en-US" altLang="ko-KR" dirty="0" smtClean="0"/>
              <a:t>How to analyze such dataset?</a:t>
            </a:r>
          </a:p>
          <a:p>
            <a:pPr lvl="1"/>
            <a:r>
              <a:rPr lang="en-US" altLang="ko-KR" dirty="0" smtClean="0"/>
              <a:t>Estimation on the underlying function (ex, Autoregression)</a:t>
            </a:r>
          </a:p>
          <a:p>
            <a:pPr lvl="1"/>
            <a:r>
              <a:rPr lang="en-US" altLang="ko-KR" dirty="0" smtClean="0"/>
              <a:t>Prediction on the unexplored point (ex, Extrapolation with autoregression)</a:t>
            </a:r>
          </a:p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71" y="4653643"/>
            <a:ext cx="3753522" cy="2106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454" y="3053443"/>
            <a:ext cx="6200639" cy="1505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01" y="4653643"/>
            <a:ext cx="2200946" cy="2106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454" y="4653643"/>
            <a:ext cx="2205428" cy="21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Underlying Function and Observations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726" y="4082143"/>
            <a:ext cx="8233546" cy="25932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Simple temporal line does not say much</a:t>
            </a:r>
          </a:p>
          <a:p>
            <a:pPr lvl="1"/>
            <a:r>
              <a:rPr lang="en-US" altLang="ko-KR" dirty="0" smtClean="0"/>
              <a:t>Two cases of different observations from the same temporal line</a:t>
            </a:r>
          </a:p>
          <a:p>
            <a:r>
              <a:rPr lang="en-US" altLang="ko-KR" dirty="0" smtClean="0"/>
              <a:t>An observation dataset can be explained with two temporal functions</a:t>
            </a:r>
          </a:p>
          <a:p>
            <a:pPr lvl="1"/>
            <a:r>
              <a:rPr lang="en-US" altLang="ko-KR" dirty="0" smtClean="0"/>
              <a:t>Function in two continuous domain</a:t>
            </a:r>
          </a:p>
          <a:p>
            <a:pPr lvl="2"/>
            <a:r>
              <a:rPr lang="en-US" altLang="ko-KR" dirty="0" smtClean="0"/>
              <a:t>Under the assumption that the observation’s noise is generated from a Gaussian distribution</a:t>
            </a:r>
          </a:p>
          <a:p>
            <a:pPr lvl="1"/>
            <a:r>
              <a:rPr lang="en-US" altLang="ko-KR" dirty="0" smtClean="0"/>
              <a:t>Mean function</a:t>
            </a:r>
          </a:p>
          <a:p>
            <a:pPr lvl="1"/>
            <a:r>
              <a:rPr lang="en-US" altLang="ko-KR" dirty="0" smtClean="0"/>
              <a:t>Variance function, or precision function</a:t>
            </a:r>
          </a:p>
          <a:p>
            <a:r>
              <a:rPr lang="en-US" altLang="ko-KR" dirty="0" smtClean="0"/>
              <a:t>Previously, mean and variance was a value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69" y="1152727"/>
            <a:ext cx="4709624" cy="2684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32" y="1152728"/>
            <a:ext cx="4743725" cy="26844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51598"/>
          <a:stretch/>
        </p:blipFill>
        <p:spPr>
          <a:xfrm>
            <a:off x="0" y="1426240"/>
            <a:ext cx="2530705" cy="12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0318"/>
            <a:ext cx="2541091" cy="145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903" y="1137406"/>
            <a:ext cx="4773765" cy="267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Simple Analyses without Domain Correlation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726" y="4082143"/>
            <a:ext cx="8233546" cy="259329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Estimating the mean function without the domain correlation</a:t>
            </a:r>
          </a:p>
          <a:p>
            <a:pPr lvl="1"/>
            <a:r>
              <a:rPr lang="en-US" altLang="ko-KR" dirty="0" smtClean="0"/>
              <a:t>Calculating the mean and the precision of Y with the same X</a:t>
            </a:r>
          </a:p>
          <a:p>
            <a:r>
              <a:rPr lang="en-US" altLang="ko-KR" dirty="0" smtClean="0"/>
              <a:t>Very unlikely in the real world</a:t>
            </a:r>
          </a:p>
          <a:p>
            <a:pPr lvl="1"/>
            <a:r>
              <a:rPr lang="en-US" altLang="ko-KR" dirty="0" smtClean="0"/>
              <a:t>Continuous domain </a:t>
            </a:r>
            <a:r>
              <a:rPr lang="en-US" altLang="ko-KR" dirty="0" smtClean="0">
                <a:sym typeface="Wingdings" panose="05000000000000000000" pitchFamily="2" charset="2"/>
              </a:rPr>
              <a:t> No multiple observations with the same X</a:t>
            </a:r>
            <a:endParaRPr lang="en-US" altLang="ko-KR" dirty="0" smtClean="0"/>
          </a:p>
          <a:p>
            <a:r>
              <a:rPr lang="en-US" altLang="ko-KR" dirty="0" smtClean="0"/>
              <a:t>No utilization of the domain information</a:t>
            </a:r>
          </a:p>
          <a:p>
            <a:pPr lvl="1"/>
            <a:r>
              <a:rPr lang="en-US" altLang="ko-KR" dirty="0" smtClean="0"/>
              <a:t>Yesterday’s observations might have some information on today’s latent function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105"/>
          <a:stretch/>
        </p:blipFill>
        <p:spPr>
          <a:xfrm>
            <a:off x="0" y="1426240"/>
            <a:ext cx="2541092" cy="1484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991" y="1137406"/>
            <a:ext cx="4716641" cy="2670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100" y="14859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#=1000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5099" y="296997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279" y="2556180"/>
            <a:ext cx="2822721" cy="1595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758" y="1036728"/>
            <a:ext cx="2822121" cy="16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834" y="1037432"/>
            <a:ext cx="5035924" cy="2884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Simple Analyses with Domain Correlation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89726" y="4082143"/>
                <a:ext cx="8233546" cy="259329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 smtClean="0"/>
                  <a:t>Estimating the mean function with the domain correlation</a:t>
                </a:r>
              </a:p>
              <a:p>
                <a:pPr lvl="1"/>
                <a:r>
                  <a:rPr lang="en-US" altLang="ko-KR" dirty="0" smtClean="0"/>
                  <a:t>Calculating the mean and the precision of Y with the correlated X</a:t>
                </a:r>
              </a:p>
              <a:p>
                <a:r>
                  <a:rPr lang="en-US" altLang="ko-KR" dirty="0" smtClean="0"/>
                  <a:t>Moving average with time-window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dirty="0" smtClean="0"/>
                  <a:t>] and Dataset,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dirty="0" smtClean="0"/>
              </a:p>
              <a:p>
                <a:pPr marL="4500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>, N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=|{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}|</m:t>
                    </m:r>
                  </m:oMath>
                </a14:m>
                <a:endParaRPr lang="en-US" altLang="ko-KR" dirty="0" smtClean="0"/>
              </a:p>
              <a:p>
                <a:pPr algn="just"/>
                <a:r>
                  <a:rPr lang="en-US" altLang="ko-KR" dirty="0" smtClean="0"/>
                  <a:t>Simple moving average because it does not differentiate yesterday and 10 days ago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9726" y="4082143"/>
                <a:ext cx="8233546" cy="259329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05"/>
          <a:stretch/>
        </p:blipFill>
        <p:spPr>
          <a:xfrm>
            <a:off x="0" y="1426240"/>
            <a:ext cx="2541092" cy="1484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100" y="14859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#=1000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2383" y="1289179"/>
                <a:ext cx="3374385" cy="762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Moving </a:t>
                </a:r>
                <a:r>
                  <a:rPr lang="en-US" altLang="ko-KR" dirty="0" err="1" smtClean="0"/>
                  <a:t>Avg</a:t>
                </a:r>
                <a:r>
                  <a:rPr lang="en-US" altLang="ko-KR" dirty="0" smtClean="0"/>
                  <a:t> with </a:t>
                </a:r>
                <a:br>
                  <a:rPr lang="en-US" altLang="ko-KR" dirty="0" smtClean="0"/>
                </a:br>
                <a:r>
                  <a:rPr lang="en-US" altLang="ko-KR" dirty="0"/>
                  <a:t>T</a:t>
                </a:r>
                <a:r>
                  <a:rPr lang="en-US" altLang="ko-KR" dirty="0" smtClean="0"/>
                  <a:t>ime window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10</a:t>
                </a:r>
                <a:r>
                  <a:rPr lang="en-US" altLang="ko-KR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 smtClean="0"/>
                  <a:t>10]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383" y="1289179"/>
                <a:ext cx="3374385" cy="762773"/>
              </a:xfrm>
              <a:prstGeom prst="rect">
                <a:avLst/>
              </a:prstGeom>
              <a:blipFill>
                <a:blip r:embed="rId8"/>
                <a:stretch>
                  <a:fillRect l="-1444" t="-3968" r="-722"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843313" y="1119361"/>
                <a:ext cx="1473096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Time window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3,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3]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313" y="1119361"/>
                <a:ext cx="1473096" cy="613758"/>
              </a:xfrm>
              <a:prstGeom prst="rect">
                <a:avLst/>
              </a:prstGeom>
              <a:blipFill>
                <a:blip r:embed="rId9"/>
                <a:stretch>
                  <a:fillRect l="-1245" t="-2000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316409" y="2604467"/>
                <a:ext cx="1602939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Time window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20,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20]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09" y="2604467"/>
                <a:ext cx="1602939" cy="613758"/>
              </a:xfrm>
              <a:prstGeom prst="rect">
                <a:avLst/>
              </a:prstGeom>
              <a:blipFill>
                <a:blip r:embed="rId10"/>
                <a:stretch>
                  <a:fillRect l="-1141" t="-1980" b="-1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164" y="4362370"/>
            <a:ext cx="2549255" cy="14259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5099" y="4422028"/>
            <a:ext cx="1742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Without</a:t>
            </a:r>
          </a:p>
          <a:p>
            <a:r>
              <a:rPr lang="en-US" altLang="ko-KR" sz="1400" dirty="0" smtClean="0"/>
              <a:t>Domain Correlation</a:t>
            </a:r>
            <a:endParaRPr lang="ko-KR" alt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910318"/>
            <a:ext cx="2541091" cy="14520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5099" y="296997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0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713"/>
            <a:ext cx="2486938" cy="14246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28" y="630207"/>
            <a:ext cx="4923216" cy="27820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71" y="638962"/>
            <a:ext cx="4865474" cy="2773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091" y="33848"/>
            <a:ext cx="9650910" cy="551259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Simple Analyses with Differentiated Domain Correlation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73397" y="3461658"/>
                <a:ext cx="8233546" cy="33630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Differentiating the domain correlation</a:t>
                </a:r>
              </a:p>
              <a:p>
                <a:pPr lvl="1"/>
                <a:r>
                  <a:rPr lang="en-US" altLang="ko-KR" dirty="0" smtClean="0"/>
                  <a:t>Distances between the observations impact the correlation</a:t>
                </a:r>
              </a:p>
              <a:p>
                <a:pPr lvl="1"/>
                <a:r>
                  <a:rPr lang="en-US" altLang="ko-KR" dirty="0" smtClean="0"/>
                  <a:t>Linearly differentiating or exponentially differentiating</a:t>
                </a:r>
              </a:p>
              <a:p>
                <a:pPr lvl="2"/>
                <a:r>
                  <a:rPr lang="en-US" altLang="ko-KR" dirty="0" smtClean="0"/>
                  <a:t>Squared Exponential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Moving average with time-window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dirty="0" smtClean="0"/>
                  <a:t>] and Dataset,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dirty="0" smtClean="0"/>
              </a:p>
              <a:p>
                <a:pPr marL="4500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r>
                  <a:rPr lang="en-US" altLang="ko-KR" dirty="0" smtClean="0"/>
                  <a:t>How to determine such differentiation? Can we make a complex differentiation?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3397" y="3461658"/>
                <a:ext cx="8233546" cy="33630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890170" y="778329"/>
            <a:ext cx="22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Squared Exponential </a:t>
            </a:r>
            <a:br>
              <a:rPr lang="en-US" altLang="ko-KR" dirty="0" smtClean="0"/>
            </a:br>
            <a:r>
              <a:rPr lang="en-US" altLang="ko-KR" dirty="0" smtClean="0"/>
              <a:t>with L=5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3157" y="2931712"/>
                <a:ext cx="2047933" cy="483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Moving </a:t>
                </a:r>
                <a:r>
                  <a:rPr lang="en-US" altLang="ko-KR" sz="1050" dirty="0" err="1" smtClean="0"/>
                  <a:t>Avg</a:t>
                </a:r>
                <a:r>
                  <a:rPr lang="en-US" altLang="ko-KR" sz="1050" dirty="0" smtClean="0"/>
                  <a:t> with </a:t>
                </a:r>
                <a:br>
                  <a:rPr lang="en-US" altLang="ko-KR" sz="1050" dirty="0" smtClean="0"/>
                </a:br>
                <a:r>
                  <a:rPr lang="en-US" altLang="ko-KR" sz="1050" dirty="0"/>
                  <a:t>T</a:t>
                </a:r>
                <a:r>
                  <a:rPr lang="en-US" altLang="ko-KR" sz="1050" dirty="0" smtClean="0"/>
                  <a:t>ime window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05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050" dirty="0"/>
                  <a:t>10</a:t>
                </a:r>
                <a:r>
                  <a:rPr lang="en-US" altLang="ko-KR" sz="105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05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050" dirty="0" smtClean="0"/>
                  <a:t>10]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7" y="2931712"/>
                <a:ext cx="2047933" cy="483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321" y="618955"/>
            <a:ext cx="1932863" cy="1125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39698" y="801487"/>
                <a:ext cx="1396536" cy="908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Linearly weighted </a:t>
                </a:r>
                <a:br>
                  <a:rPr lang="en-US" altLang="ko-KR" sz="1200" dirty="0" smtClean="0"/>
                </a:br>
                <a:r>
                  <a:rPr lang="en-US" altLang="ko-KR" sz="1200" dirty="0" smtClean="0"/>
                  <a:t>Moving </a:t>
                </a:r>
                <a:r>
                  <a:rPr lang="en-US" altLang="ko-KR" sz="1200" dirty="0" err="1" smtClean="0"/>
                  <a:t>Avg</a:t>
                </a:r>
                <a:r>
                  <a:rPr lang="en-US" altLang="ko-KR" sz="1200" dirty="0" smtClean="0"/>
                  <a:t> with </a:t>
                </a:r>
                <a:br>
                  <a:rPr lang="en-US" altLang="ko-KR" sz="1200" dirty="0" smtClean="0"/>
                </a:br>
                <a:r>
                  <a:rPr lang="en-US" altLang="ko-KR" sz="1200" dirty="0"/>
                  <a:t>T</a:t>
                </a:r>
                <a:r>
                  <a:rPr lang="en-US" altLang="ko-KR" sz="1200" dirty="0" smtClean="0"/>
                  <a:t>ime window</a:t>
                </a:r>
              </a:p>
              <a:p>
                <a:r>
                  <a:rPr lang="en-US" altLang="ko-KR" sz="12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/>
                  <a:t>10</a:t>
                </a:r>
                <a:r>
                  <a:rPr lang="en-US" altLang="ko-KR" sz="120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 smtClean="0"/>
                  <a:t>10]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98" y="801487"/>
                <a:ext cx="1396536" cy="908647"/>
              </a:xfrm>
              <a:prstGeom prst="rect">
                <a:avLst/>
              </a:prstGeom>
              <a:blipFill>
                <a:blip r:embed="rId9"/>
                <a:stretch>
                  <a:fillRect l="-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2784" y="3416558"/>
            <a:ext cx="1981561" cy="1122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2785" y="630207"/>
            <a:ext cx="1981561" cy="11185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1424660"/>
            <a:ext cx="2541091" cy="14520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5099" y="150191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Derivation of Gaussian Process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1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01493" y="26815"/>
            <a:ext cx="8435280" cy="909801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Mapping Functions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91688" y="963649"/>
                <a:ext cx="9420707" cy="269478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Suppose that there are non-linearly separable data sets…</a:t>
                </a:r>
              </a:p>
              <a:p>
                <a:r>
                  <a:rPr lang="en-US" altLang="ko-KR" dirty="0" smtClean="0"/>
                  <a:t>The non-linear separable case can be linearly separable when we increase the basis space</a:t>
                </a:r>
              </a:p>
              <a:p>
                <a:pPr lvl="1"/>
                <a:r>
                  <a:rPr lang="en-US" altLang="ko-KR" dirty="0" smtClean="0"/>
                  <a:t>Standard basis: </a:t>
                </a:r>
                <a:r>
                  <a:rPr lang="en-US" altLang="ko-KR" b="1" i="1" dirty="0" smtClean="0"/>
                  <a:t>e</a:t>
                </a:r>
                <a:r>
                  <a:rPr lang="en-US" altLang="ko-KR" b="1" i="1" baseline="-25000" dirty="0" smtClean="0"/>
                  <a:t>1</a:t>
                </a:r>
                <a:r>
                  <a:rPr lang="en-US" altLang="ko-KR" b="1" i="1" dirty="0" smtClean="0"/>
                  <a:t>, e</a:t>
                </a:r>
                <a:r>
                  <a:rPr lang="en-US" altLang="ko-KR" b="1" i="1" baseline="-25000" dirty="0" smtClean="0"/>
                  <a:t>2</a:t>
                </a:r>
                <a:r>
                  <a:rPr lang="en-US" altLang="ko-KR" b="1" i="1" dirty="0" smtClean="0"/>
                  <a:t>, e</a:t>
                </a:r>
                <a:r>
                  <a:rPr lang="en-US" altLang="ko-KR" b="1" i="1" baseline="-25000" dirty="0" smtClean="0"/>
                  <a:t>3</a:t>
                </a:r>
                <a:r>
                  <a:rPr lang="en-US" altLang="ko-KR" b="1" i="1" dirty="0" smtClean="0"/>
                  <a:t>…,e</a:t>
                </a:r>
                <a:r>
                  <a:rPr lang="en-US" altLang="ko-KR" b="1" i="1" baseline="-25000" dirty="0" smtClean="0"/>
                  <a:t>n</a:t>
                </a:r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Linearly independent and generate </a:t>
                </a:r>
                <a:r>
                  <a:rPr lang="en-US" altLang="ko-KR" b="1" i="1" dirty="0" err="1" smtClean="0">
                    <a:sym typeface="Wingdings" panose="05000000000000000000" pitchFamily="2" charset="2"/>
                  </a:rPr>
                  <a:t>R</a:t>
                </a:r>
                <a:r>
                  <a:rPr lang="en-US" altLang="ko-KR" b="1" i="1" baseline="30000" dirty="0" err="1" smtClean="0">
                    <a:sym typeface="Wingdings" panose="05000000000000000000" pitchFamily="2" charset="2"/>
                  </a:rPr>
                  <a:t>n</a:t>
                </a:r>
                <a:endParaRPr lang="en-US" altLang="ko-KR" b="1" i="1" baseline="30000" dirty="0" smtClean="0"/>
              </a:p>
              <a:p>
                <a:r>
                  <a:rPr lang="en-US" altLang="ko-KR" dirty="0" smtClean="0"/>
                  <a:t>Expanding the Basis through Space mapping function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𝜙</m:t>
                    </m:r>
                    <m:r>
                      <a:rPr lang="en-US" altLang="ko-KR" b="0" i="1" smtClean="0">
                        <a:latin typeface="Cambria Math"/>
                      </a:rPr>
                      <m:t> :</m:t>
                    </m:r>
                    <m:r>
                      <a:rPr lang="en-US" altLang="ko-KR" b="0" i="1" smtClean="0">
                        <a:latin typeface="Cambria Math"/>
                      </a:rPr>
                      <m:t>𝐿</m:t>
                    </m:r>
                    <m:r>
                      <a:rPr lang="en-US" altLang="ko-KR" b="0" i="1" smtClean="0">
                        <a:latin typeface="Cambria Math"/>
                      </a:rPr>
                      <m:t> →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𝐻</m:t>
                    </m:r>
                  </m:oMath>
                </a14:m>
                <a:endParaRPr lang="en-US" altLang="ko-KR" b="0" dirty="0" smtClean="0">
                  <a:ea typeface="Cambria Math"/>
                </a:endParaRPr>
              </a:p>
              <a:p>
                <a:pPr lvl="1"/>
                <a:r>
                  <a:rPr lang="en-US" altLang="ko-KR" dirty="0" smtClean="0"/>
                  <a:t>Or, transformation function, etc…</a:t>
                </a:r>
              </a:p>
              <a:p>
                <a:r>
                  <a:rPr lang="en-US" altLang="ko-KR" dirty="0" smtClean="0"/>
                  <a:t>Any problem????</a:t>
                </a:r>
              </a:p>
              <a:p>
                <a:pPr lvl="1"/>
                <a:r>
                  <a:rPr lang="en-US" altLang="ko-KR" dirty="0" smtClean="0"/>
                  <a:t>Feature space becomes bigger and bigger….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1688" y="963649"/>
                <a:ext cx="9420707" cy="26947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231145" y="6310539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030" name="그룹 1029"/>
          <p:cNvGrpSpPr/>
          <p:nvPr/>
        </p:nvGrpSpPr>
        <p:grpSpPr>
          <a:xfrm>
            <a:off x="3722111" y="3370347"/>
            <a:ext cx="8098627" cy="3173925"/>
            <a:chOff x="780407" y="2780928"/>
            <a:chExt cx="8098627" cy="3173925"/>
          </a:xfrm>
        </p:grpSpPr>
        <p:cxnSp>
          <p:nvCxnSpPr>
            <p:cNvPr id="92" name="직선 연결선 91"/>
            <p:cNvCxnSpPr/>
            <p:nvPr/>
          </p:nvCxnSpPr>
          <p:spPr>
            <a:xfrm>
              <a:off x="6276449" y="4523077"/>
              <a:ext cx="743823" cy="7061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6272700" y="3457968"/>
              <a:ext cx="1201043" cy="10441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55" idx="5"/>
              <a:endCxn id="58" idx="5"/>
            </p:cNvCxnSpPr>
            <p:nvPr/>
          </p:nvCxnSpPr>
          <p:spPr>
            <a:xfrm>
              <a:off x="1254871" y="4230059"/>
              <a:ext cx="1201043" cy="10441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endCxn id="56" idx="7"/>
            </p:cNvCxnSpPr>
            <p:nvPr/>
          </p:nvCxnSpPr>
          <p:spPr>
            <a:xfrm flipH="1">
              <a:off x="1258985" y="4151829"/>
              <a:ext cx="1138243" cy="10121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1187624" y="2996952"/>
              <a:ext cx="0" cy="25202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971600" y="5229200"/>
              <a:ext cx="26642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/>
            <p:cNvSpPr/>
            <p:nvPr/>
          </p:nvSpPr>
          <p:spPr>
            <a:xfrm>
              <a:off x="1092523" y="4072502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096637" y="5136905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2293566" y="4077072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293566" y="5116618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/>
                <p:cNvSpPr/>
                <p:nvPr/>
              </p:nvSpPr>
              <p:spPr>
                <a:xfrm>
                  <a:off x="780407" y="3010406"/>
                  <a:ext cx="4725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07" y="3010406"/>
                  <a:ext cx="4725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/>
                <p:cNvSpPr/>
                <p:nvPr/>
              </p:nvSpPr>
              <p:spPr>
                <a:xfrm>
                  <a:off x="3231211" y="5229200"/>
                  <a:ext cx="4671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211" y="5229200"/>
                  <a:ext cx="4671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직사각형 65"/>
            <p:cNvSpPr/>
            <p:nvPr/>
          </p:nvSpPr>
          <p:spPr>
            <a:xfrm>
              <a:off x="883828" y="4839581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a</a:t>
              </a:r>
              <a:endParaRPr lang="ko-KR" altLang="en-US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44527" y="4077072"/>
              <a:ext cx="296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c</a:t>
              </a:r>
              <a:endParaRPr lang="ko-KR" altLang="en-US" b="1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460496" y="4869160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b</a:t>
              </a:r>
              <a:endParaRPr lang="ko-KR" altLang="en-US" b="1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460496" y="4067780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d</a:t>
              </a:r>
              <a:endParaRPr lang="ko-KR" altLang="en-US" b="1" dirty="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304336" y="4208077"/>
              <a:ext cx="204630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 flipV="1">
              <a:off x="6279761" y="2780928"/>
              <a:ext cx="0" cy="20162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6063737" y="4509120"/>
              <a:ext cx="21086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/>
                <p:cNvSpPr/>
                <p:nvPr/>
              </p:nvSpPr>
              <p:spPr>
                <a:xfrm>
                  <a:off x="5820830" y="2898922"/>
                  <a:ext cx="487377" cy="373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830" y="2898922"/>
                  <a:ext cx="487377" cy="373051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8100392" y="4437112"/>
                  <a:ext cx="487377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4437112"/>
                  <a:ext cx="487377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직선 화살표 연결선 78"/>
            <p:cNvCxnSpPr/>
            <p:nvPr/>
          </p:nvCxnSpPr>
          <p:spPr>
            <a:xfrm flipH="1">
              <a:off x="5220072" y="4338816"/>
              <a:ext cx="1224137" cy="11787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/>
                <p:cNvSpPr/>
                <p:nvPr/>
              </p:nvSpPr>
              <p:spPr>
                <a:xfrm>
                  <a:off x="4539590" y="5475302"/>
                  <a:ext cx="967509" cy="4019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6" name="직사각형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590" y="5475302"/>
                  <a:ext cx="967509" cy="4019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타원 86"/>
            <p:cNvSpPr/>
            <p:nvPr/>
          </p:nvSpPr>
          <p:spPr>
            <a:xfrm>
              <a:off x="6186759" y="3376571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7387802" y="4420687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6925536" y="5122948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6181713" y="4416825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직사각형 1023"/>
                <p:cNvSpPr/>
                <p:nvPr/>
              </p:nvSpPr>
              <p:spPr>
                <a:xfrm>
                  <a:off x="4677429" y="4432855"/>
                  <a:ext cx="1472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𝒂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=(0,0,0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4" name="직사각형 10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429" y="4432855"/>
                  <a:ext cx="147207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491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직사각형 1024"/>
                <p:cNvSpPr/>
                <p:nvPr/>
              </p:nvSpPr>
              <p:spPr>
                <a:xfrm>
                  <a:off x="7410170" y="4067174"/>
                  <a:ext cx="1468864" cy="384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𝒃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=(1,0,0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5" name="직사각형 10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170" y="4067174"/>
                  <a:ext cx="1468864" cy="3843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8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직사각형 1025"/>
                <p:cNvSpPr/>
                <p:nvPr/>
              </p:nvSpPr>
              <p:spPr>
                <a:xfrm>
                  <a:off x="6268282" y="3561161"/>
                  <a:ext cx="1472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𝒄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=(0,0,1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6" name="직사각형 10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282" y="3561161"/>
                  <a:ext cx="147207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491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직사각형 1026"/>
                <p:cNvSpPr/>
                <p:nvPr/>
              </p:nvSpPr>
              <p:spPr>
                <a:xfrm>
                  <a:off x="6582963" y="5274175"/>
                  <a:ext cx="1707006" cy="4019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𝒅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=(1,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r>
                          <a:rPr lang="en-US" altLang="ko-KR" i="1">
                            <a:latin typeface="Cambria Math"/>
                          </a:rPr>
                          <m:t>,1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7" name="직사각형 10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63" y="5274175"/>
                  <a:ext cx="1707006" cy="40197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9" name="직사각형 1028"/>
                <p:cNvSpPr/>
                <p:nvPr/>
              </p:nvSpPr>
              <p:spPr>
                <a:xfrm>
                  <a:off x="1390906" y="5585521"/>
                  <a:ext cx="21972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a</m:t>
                            </m:r>
                          </m:e>
                        </m:d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Original</m:t>
                        </m:r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space</m:t>
                        </m:r>
                        <m:r>
                          <a:rPr lang="en-US" altLang="ko-KR" dirty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L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9" name="직사각형 10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0906" y="5585521"/>
                  <a:ext cx="219726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/>
                <p:cNvSpPr/>
                <p:nvPr/>
              </p:nvSpPr>
              <p:spPr>
                <a:xfrm>
                  <a:off x="5494658" y="5585521"/>
                  <a:ext cx="2317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b</m:t>
                            </m:r>
                          </m:e>
                        </m:d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Mapping</m:t>
                        </m:r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space</m:t>
                        </m:r>
                        <m:r>
                          <a:rPr lang="en-US" altLang="ko-KR" dirty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" name="직사각형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4658" y="5585521"/>
                  <a:ext cx="2317494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204113" y="3705844"/>
                <a:ext cx="2195858" cy="1032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/>
                        </a:rPr>
                        <m:t>𝜙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13" y="3705844"/>
                <a:ext cx="2195858" cy="103265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280618" y="540871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77088" y="45837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(0,1)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199605" y="51996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(1,0)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09298" y="43860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0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2">
      <a:dk1>
        <a:srgbClr val="000000"/>
      </a:dk1>
      <a:lt1>
        <a:srgbClr val="EAEAEA"/>
      </a:lt1>
      <a:dk2>
        <a:srgbClr val="000000"/>
      </a:dk2>
      <a:lt2>
        <a:srgbClr val="F8F8F8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9484</TotalTime>
  <Words>857</Words>
  <Application>Microsoft Office PowerPoint</Application>
  <PresentationFormat>와이드스크린</PresentationFormat>
  <Paragraphs>324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돋움</vt:lpstr>
      <vt:lpstr>맑은 고딕</vt:lpstr>
      <vt:lpstr>Calisto MT</vt:lpstr>
      <vt:lpstr>Cambria Math</vt:lpstr>
      <vt:lpstr>Trebuchet MS</vt:lpstr>
      <vt:lpstr>Wingdings</vt:lpstr>
      <vt:lpstr>Wingdings 2</vt:lpstr>
      <vt:lpstr>Slate</vt:lpstr>
      <vt:lpstr>Gaussian Process</vt:lpstr>
      <vt:lpstr>Simple Continuous Domain Analysis</vt:lpstr>
      <vt:lpstr>Continuous Domain Data</vt:lpstr>
      <vt:lpstr>Underlying Function and Observations</vt:lpstr>
      <vt:lpstr>Simple Analyses without Domain Correlation</vt:lpstr>
      <vt:lpstr>Simple Analyses with Domain Correlation</vt:lpstr>
      <vt:lpstr>Simple Analyses with Differentiated Domain Correlation</vt:lpstr>
      <vt:lpstr>Derivation of Gaussian Process</vt:lpstr>
      <vt:lpstr>Detour: Mapping Functions</vt:lpstr>
      <vt:lpstr>Linear Regression with Basis Function</vt:lpstr>
      <vt:lpstr>Detour: Kernel Function</vt:lpstr>
      <vt:lpstr>Detour: Polynomial Kernel Function</vt:lpstr>
      <vt:lpstr>Modeling Noise with Gaussian Distribution</vt:lpstr>
      <vt:lpstr>Marginal Gaussian Distribution</vt:lpstr>
      <vt:lpstr>Marginal and Conditional Distribution of P(T)</vt:lpstr>
      <vt:lpstr>Sampling of P(T)</vt:lpstr>
      <vt:lpstr>Mean and Covariance of P(t_(N+1) |T_N )</vt:lpstr>
      <vt:lpstr>Gaussian Process Regression</vt:lpstr>
      <vt:lpstr>Random Process</vt:lpstr>
      <vt:lpstr>Hyper-parameters of Gaussian Process Regression</vt:lpstr>
      <vt:lpstr>Probabilistic Programming for Hyperparameter Learning of GP (1)</vt:lpstr>
      <vt:lpstr>Probabilistic Programming for Hyperparameter Learning of GP (2)</vt:lpstr>
      <vt:lpstr>Gaussian Process Classifier</vt:lpstr>
      <vt:lpstr>Bayesian Optimization with Gaussian Process</vt:lpstr>
      <vt:lpstr>Acquisition Function: Maximum Probability of Improvement</vt:lpstr>
      <vt:lpstr>Acquisition Function: Maximum Expected Improvement</vt:lpstr>
      <vt:lpstr>Bayesian Optimization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Windows 사용자</cp:lastModifiedBy>
  <cp:revision>401</cp:revision>
  <dcterms:created xsi:type="dcterms:W3CDTF">2013-08-14T02:12:56Z</dcterms:created>
  <dcterms:modified xsi:type="dcterms:W3CDTF">2018-11-26T04:59:53Z</dcterms:modified>
</cp:coreProperties>
</file>